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png>
</file>

<file path=ppt/media/image13.tif>
</file>

<file path=ppt/media/image14.png>
</file>

<file path=ppt/media/image14.tif>
</file>

<file path=ppt/media/image15.png>
</file>

<file path=ppt/media/image15.tif>
</file>

<file path=ppt/media/image16.png>
</file>

<file path=ppt/media/image16.tif>
</file>

<file path=ppt/media/image17.png>
</file>

<file path=ppt/media/image17.tif>
</file>

<file path=ppt/media/image18.png>
</file>

<file path=ppt/media/image19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3" name="Shape 16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4" name="Shape 2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surgió en 1991 cuando un grupo de ingenieros de la empresa Sun Microsystems trataron de diseñar un nuevo lenguaje de programación destinado a electrodomésticos. </a:t>
            </a:r>
          </a:p>
          <a:p>
            <a:pPr/>
            <a:r>
              <a:t>Existen distintos programas comerciales que permiten desarrollar código Java. Oracle, quien compró a Sun (la creadora de Java), distribuye gratuitamente el Java Development Kit (JDK).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0" name="Shape 2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clave consistió en desarrollar un código “neutro” el cual estuviera preparado para ser ejecutado sobre una “máquina hipotética o virtual”, denominada Java Virtual Machine (JVM). Es esta JVM quien interpreta este código neutro convirtiéndolo a código particular de la CPU o chip utilizada.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o del título"/>
          <p:cNvSpPr txBox="1"/>
          <p:nvPr>
            <p:ph type="title"/>
          </p:nvPr>
        </p:nvSpPr>
        <p:spPr>
          <a:xfrm>
            <a:off x="3548062" y="2875359"/>
            <a:ext cx="17287876" cy="4554141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8" name="Nivel de texto 1…"/>
          <p:cNvSpPr txBox="1"/>
          <p:nvPr>
            <p:ph type="body" sz="quarter" idx="1"/>
          </p:nvPr>
        </p:nvSpPr>
        <p:spPr>
          <a:xfrm>
            <a:off x="3548062" y="7411640"/>
            <a:ext cx="17287876" cy="18216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19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1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– Juan López"/>
          <p:cNvSpPr txBox="1"/>
          <p:nvPr>
            <p:ph type="body" sz="quarter" idx="13"/>
          </p:nvPr>
        </p:nvSpPr>
        <p:spPr>
          <a:xfrm>
            <a:off x="4833937" y="8001000"/>
            <a:ext cx="14716126" cy="7143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 Juan López</a:t>
            </a:r>
          </a:p>
        </p:txBody>
      </p:sp>
      <p:sp>
        <p:nvSpPr>
          <p:cNvPr id="130" name="“Escribir una cita aquí”"/>
          <p:cNvSpPr txBox="1"/>
          <p:nvPr>
            <p:ph type="body" sz="quarter" idx="14"/>
          </p:nvPr>
        </p:nvSpPr>
        <p:spPr>
          <a:xfrm>
            <a:off x="4833937" y="5838229"/>
            <a:ext cx="14716126" cy="914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“Escribir una cita aquí”</a:t>
            </a:r>
          </a:p>
        </p:txBody>
      </p:sp>
      <p:pic>
        <p:nvPicPr>
          <p:cNvPr id="13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33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magen"/>
          <p:cNvSpPr/>
          <p:nvPr>
            <p:ph type="pic" idx="13"/>
          </p:nvPr>
        </p:nvSpPr>
        <p:spPr>
          <a:xfrm>
            <a:off x="3047999" y="-258"/>
            <a:ext cx="18288345" cy="1371625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53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Imagen"/>
          <p:cNvSpPr/>
          <p:nvPr>
            <p:ph type="pic" sz="half" idx="13"/>
          </p:nvPr>
        </p:nvSpPr>
        <p:spPr>
          <a:xfrm>
            <a:off x="4941093" y="1446609"/>
            <a:ext cx="14608970" cy="82409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Texto del título"/>
          <p:cNvSpPr txBox="1"/>
          <p:nvPr>
            <p:ph type="title"/>
          </p:nvPr>
        </p:nvSpPr>
        <p:spPr>
          <a:xfrm>
            <a:off x="4833937" y="9715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3" name="Nivel de texto 1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3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6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o del título"/>
          <p:cNvSpPr txBox="1"/>
          <p:nvPr>
            <p:ph type="title"/>
          </p:nvPr>
        </p:nvSpPr>
        <p:spPr>
          <a:xfrm>
            <a:off x="3548062" y="4572000"/>
            <a:ext cx="17287876" cy="455414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Imagen"/>
          <p:cNvSpPr/>
          <p:nvPr>
            <p:ph type="pic" sz="half" idx="13"/>
          </p:nvPr>
        </p:nvSpPr>
        <p:spPr>
          <a:xfrm>
            <a:off x="12477749" y="1571625"/>
            <a:ext cx="7536657" cy="10912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5" name="Texto del título"/>
          <p:cNvSpPr txBox="1"/>
          <p:nvPr>
            <p:ph type="title"/>
          </p:nvPr>
        </p:nvSpPr>
        <p:spPr>
          <a:xfrm>
            <a:off x="3548062" y="2143125"/>
            <a:ext cx="8286751" cy="5464969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56" name="Nivel de texto 1…"/>
          <p:cNvSpPr txBox="1"/>
          <p:nvPr>
            <p:ph type="body" sz="quarter" idx="1"/>
          </p:nvPr>
        </p:nvSpPr>
        <p:spPr>
          <a:xfrm>
            <a:off x="3548062" y="7590234"/>
            <a:ext cx="8286751" cy="5464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57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9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7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o del título"/>
          <p:cNvSpPr txBox="1"/>
          <p:nvPr>
            <p:ph type="title"/>
          </p:nvPr>
        </p:nvSpPr>
        <p:spPr>
          <a:xfrm>
            <a:off x="3548062" y="1400968"/>
            <a:ext cx="17287876" cy="3429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78" name="Nivel de texto 1…"/>
          <p:cNvSpPr txBox="1"/>
          <p:nvPr>
            <p:ph type="body" idx="1"/>
          </p:nvPr>
        </p:nvSpPr>
        <p:spPr>
          <a:xfrm>
            <a:off x="3548062" y="4347765"/>
            <a:ext cx="17287876" cy="8858251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79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81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Imagen"/>
          <p:cNvSpPr/>
          <p:nvPr>
            <p:ph type="pic" sz="quarter" idx="13"/>
          </p:nvPr>
        </p:nvSpPr>
        <p:spPr>
          <a:xfrm>
            <a:off x="12709921" y="4419203"/>
            <a:ext cx="7429501" cy="86975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" name="Texto del título"/>
          <p:cNvSpPr txBox="1"/>
          <p:nvPr>
            <p:ph type="title"/>
          </p:nvPr>
        </p:nvSpPr>
        <p:spPr>
          <a:xfrm>
            <a:off x="3548062" y="1400968"/>
            <a:ext cx="17287876" cy="3429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93" name="Nivel de texto 1…"/>
          <p:cNvSpPr txBox="1"/>
          <p:nvPr>
            <p:ph type="body" sz="half" idx="1"/>
          </p:nvPr>
        </p:nvSpPr>
        <p:spPr>
          <a:xfrm>
            <a:off x="3548062" y="4347765"/>
            <a:ext cx="8286751" cy="8858251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9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6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ivel de texto 1…"/>
          <p:cNvSpPr txBox="1"/>
          <p:nvPr>
            <p:ph type="body" idx="1"/>
          </p:nvPr>
        </p:nvSpPr>
        <p:spPr>
          <a:xfrm>
            <a:off x="4119562" y="1706562"/>
            <a:ext cx="16127017" cy="11555017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107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09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0" name="ministerio-produccion-logo.png" descr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ministerio-eyd-logo.png" descr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magen"/>
          <p:cNvSpPr/>
          <p:nvPr>
            <p:ph type="pic" sz="quarter" idx="13"/>
          </p:nvPr>
        </p:nvSpPr>
        <p:spPr>
          <a:xfrm>
            <a:off x="12406312" y="7072312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Imagen"/>
          <p:cNvSpPr/>
          <p:nvPr>
            <p:ph type="pic" sz="quarter" idx="14"/>
          </p:nvPr>
        </p:nvSpPr>
        <p:spPr>
          <a:xfrm>
            <a:off x="12420112" y="714375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Imagen"/>
          <p:cNvSpPr/>
          <p:nvPr>
            <p:ph type="pic" sz="half" idx="15"/>
          </p:nvPr>
        </p:nvSpPr>
        <p:spPr>
          <a:xfrm>
            <a:off x="3798093" y="714375"/>
            <a:ext cx="8167826" cy="122872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.tif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3548062" y="892968"/>
            <a:ext cx="1728787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pic>
        <p:nvPicPr>
          <p:cNvPr id="3" name="ministerio-produccion-logo.png" descr="ministerio-produccion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752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n" descr="Imagen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ángulo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6" name="Imagen" descr="Imagen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ministerio-produccion-logo.png" descr="ministerio-produccion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ministerio-eyd-logo.png" descr="ministerio-eyd-log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Nivel de texto 1…"/>
          <p:cNvSpPr txBox="1"/>
          <p:nvPr>
            <p:ph type="body" idx="1"/>
          </p:nvPr>
        </p:nvSpPr>
        <p:spPr>
          <a:xfrm>
            <a:off x="3548062" y="3839765"/>
            <a:ext cx="17287876" cy="885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" name="Número de diapositiva"/>
          <p:cNvSpPr txBox="1"/>
          <p:nvPr>
            <p:ph type="sldNum" sz="quarter" idx="2"/>
          </p:nvPr>
        </p:nvSpPr>
        <p:spPr>
          <a:xfrm>
            <a:off x="11952882" y="13037343"/>
            <a:ext cx="460376" cy="4984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90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022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454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886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3180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749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181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613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4045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Introducción al lenguaje Java"/>
          <p:cNvSpPr txBox="1"/>
          <p:nvPr>
            <p:ph type="title"/>
          </p:nvPr>
        </p:nvSpPr>
        <p:spPr>
          <a:xfrm>
            <a:off x="-1696641" y="7411640"/>
            <a:ext cx="17287876" cy="4554142"/>
          </a:xfrm>
          <a:prstGeom prst="rect">
            <a:avLst/>
          </a:prstGeom>
        </p:spPr>
        <p:txBody>
          <a:bodyPr/>
          <a:lstStyle>
            <a:lvl1pPr algn="r">
              <a:defRPr cap="none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Introducción al lenguaje Java</a:t>
            </a:r>
          </a:p>
        </p:txBody>
      </p:sp>
      <p:pic>
        <p:nvPicPr>
          <p:cNvPr id="167" name="inet-logo.png" descr="ine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86700" y="433356"/>
            <a:ext cx="4566391" cy="6531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ministerio-eyd-logo.png" descr="ministerio-eyd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643600" y="323850"/>
            <a:ext cx="4566391" cy="8721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aradigma declarativ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paradigma declarativo</a:t>
            </a:r>
          </a:p>
        </p:txBody>
      </p:sp>
      <p:sp>
        <p:nvSpPr>
          <p:cNvPr id="209" name="Se enfoca en describir las propiedades de la solución buscada, dejando indeterminado el algoritmo (conjunto de instrucciones) usado para encontrar esa solución."/>
          <p:cNvSpPr txBox="1"/>
          <p:nvPr>
            <p:ph type="body" sz="half" idx="1"/>
          </p:nvPr>
        </p:nvSpPr>
        <p:spPr>
          <a:xfrm>
            <a:off x="2248240" y="4347765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 enfoca en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describir</a:t>
            </a:r>
            <a:r>
              <a:t> las propiedades de la solución buscada, dejando indeterminado el algoritmo (conjunto de instrucciones) usado para encontrar esa solución.</a:t>
            </a:r>
          </a:p>
        </p:txBody>
      </p:sp>
      <p:pic>
        <p:nvPicPr>
          <p:cNvPr id="21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53181" y="5053604"/>
            <a:ext cx="12266977" cy="744657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aradigma estructura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paradigma estructurado</a:t>
            </a:r>
          </a:p>
        </p:txBody>
      </p:sp>
      <p:sp>
        <p:nvSpPr>
          <p:cNvPr id="213" name="La programación se divide en bloques de procedimientos y funciones que pueden o no comunicarse entre sí.…"/>
          <p:cNvSpPr txBox="1"/>
          <p:nvPr>
            <p:ph type="body" sz="half" idx="1"/>
          </p:nvPr>
        </p:nvSpPr>
        <p:spPr>
          <a:xfrm>
            <a:off x="13352462" y="4347765"/>
            <a:ext cx="9658649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La programación se divide en bloques de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procedimientos</a:t>
            </a:r>
            <a:r>
              <a:t> y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funciones</a:t>
            </a:r>
            <a:r>
              <a:t> que pueden o no comunicarse entre sí. </a:t>
            </a:r>
          </a:p>
          <a:p>
            <a:pPr marL="0" indent="0">
              <a:buSzTx/>
              <a:buNone/>
            </a:pPr>
            <a:r>
              <a:t>Además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t> la programación se controla con secuencia, selección e iteración. </a:t>
            </a:r>
          </a:p>
        </p:txBody>
      </p:sp>
      <p:pic>
        <p:nvPicPr>
          <p:cNvPr id="21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rcRect l="27880" t="0" r="0" b="0"/>
          <a:stretch>
            <a:fillRect/>
          </a:stretch>
        </p:blipFill>
        <p:spPr>
          <a:xfrm>
            <a:off x="1205507" y="4383682"/>
            <a:ext cx="11265258" cy="878645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aradigma…"/>
          <p:cNvSpPr txBox="1"/>
          <p:nvPr>
            <p:ph type="title"/>
          </p:nvPr>
        </p:nvSpPr>
        <p:spPr>
          <a:xfrm>
            <a:off x="-952500" y="2256547"/>
            <a:ext cx="17287875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 </a:t>
            </a:r>
          </a:p>
          <a:p>
            <a:pPr/>
            <a:r>
              <a:t>funcional</a:t>
            </a:r>
          </a:p>
        </p:txBody>
      </p:sp>
      <p:sp>
        <p:nvSpPr>
          <p:cNvPr id="217" name="Hace hincapié en la aplicación de las funciones y composición entre ellas, más que en los cambios de estados y la ejecución secuencial de comandos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Hace hincapié en la aplicación de las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funciones</a:t>
            </a:r>
            <a:r>
              <a:t> y composición entre ellas, más que en los cambios de estados y la ejecución secuencial de comandos.</a:t>
            </a:r>
          </a:p>
        </p:txBody>
      </p:sp>
      <p:pic>
        <p:nvPicPr>
          <p:cNvPr id="218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80325" y="1386392"/>
            <a:ext cx="8715492" cy="12329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aradigma lógico"/>
          <p:cNvSpPr txBox="1"/>
          <p:nvPr>
            <p:ph type="title"/>
          </p:nvPr>
        </p:nvSpPr>
        <p:spPr>
          <a:xfrm>
            <a:off x="14004577" y="2464400"/>
            <a:ext cx="9477890" cy="1987140"/>
          </a:xfrm>
          <a:prstGeom prst="rect">
            <a:avLst/>
          </a:prstGeom>
        </p:spPr>
        <p:txBody>
          <a:bodyPr/>
          <a:lstStyle>
            <a:lvl1pPr defTabSz="632579">
              <a:defRPr sz="7700"/>
            </a:lvl1pPr>
          </a:lstStyle>
          <a:p>
            <a:pPr/>
            <a:r>
              <a:t>paradigma lógico</a:t>
            </a:r>
          </a:p>
        </p:txBody>
      </p:sp>
      <p:sp>
        <p:nvSpPr>
          <p:cNvPr id="221" name="Gira en torno al concepto de predicado o relación entre elementos. Define reglas lógicas para luego, a través de un motor de inferencias lógicas, responder preguntas planteadas al sistema y así resolver los problemas."/>
          <p:cNvSpPr txBox="1"/>
          <p:nvPr>
            <p:ph type="body" sz="half" idx="1"/>
          </p:nvPr>
        </p:nvSpPr>
        <p:spPr>
          <a:xfrm>
            <a:off x="14600147" y="4183231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Gira en torno al concepto de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predicado</a:t>
            </a:r>
            <a:r>
              <a:t> o relación entre elementos. Define reglas lógicas para luego, a través de un motor de inferencias lógicas, responder preguntas planteadas al sistema y así resolver los problemas.</a:t>
            </a:r>
          </a:p>
        </p:txBody>
      </p:sp>
      <p:pic>
        <p:nvPicPr>
          <p:cNvPr id="222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96919" y="1396058"/>
            <a:ext cx="13664110" cy="123163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aradigma orientado a objetos"/>
          <p:cNvSpPr txBox="1"/>
          <p:nvPr>
            <p:ph type="title"/>
          </p:nvPr>
        </p:nvSpPr>
        <p:spPr>
          <a:xfrm>
            <a:off x="911423" y="1400968"/>
            <a:ext cx="22561154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 orientado a objetos</a:t>
            </a:r>
          </a:p>
        </p:txBody>
      </p:sp>
      <p:sp>
        <p:nvSpPr>
          <p:cNvPr id="225" name="Está basado en la idea de encapsular estado y operaciones en objetos. La programación se resuelve comunicando dichos objetos a través de mensajes."/>
          <p:cNvSpPr txBox="1"/>
          <p:nvPr>
            <p:ph type="body" sz="half" idx="1"/>
          </p:nvPr>
        </p:nvSpPr>
        <p:spPr>
          <a:xfrm>
            <a:off x="1261034" y="4160675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Está basado en la idea de encapsular estado y operaciones en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objetos</a:t>
            </a:r>
            <a:r>
              <a:t>. La programación se resuelve comunicando dichos objetos a través de mensajes.</a:t>
            </a:r>
          </a:p>
        </p:txBody>
      </p:sp>
      <p:pic>
        <p:nvPicPr>
          <p:cNvPr id="226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0645" y="4291340"/>
            <a:ext cx="13250493" cy="859692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formas de ejecució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formas de ejecución</a:t>
            </a:r>
          </a:p>
        </p:txBody>
      </p:sp>
      <p:sp>
        <p:nvSpPr>
          <p:cNvPr id="229" name="Compilados…"/>
          <p:cNvSpPr txBox="1"/>
          <p:nvPr>
            <p:ph type="body" idx="1"/>
          </p:nvPr>
        </p:nvSpPr>
        <p:spPr>
          <a:xfrm>
            <a:off x="13895734" y="4221785"/>
            <a:ext cx="17287876" cy="8858251"/>
          </a:xfrm>
          <a:prstGeom prst="rect">
            <a:avLst/>
          </a:prstGeom>
        </p:spPr>
        <p:txBody>
          <a:bodyPr/>
          <a:lstStyle/>
          <a:p>
            <a:pPr/>
            <a:r>
              <a:t>Compilados</a:t>
            </a:r>
          </a:p>
          <a:p>
            <a:pPr/>
            <a:r>
              <a:t>Interpretados</a:t>
            </a:r>
          </a:p>
        </p:txBody>
      </p:sp>
      <p:pic>
        <p:nvPicPr>
          <p:cNvPr id="23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84995" y="3947797"/>
            <a:ext cx="9406228" cy="94062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02250" y="3854450"/>
            <a:ext cx="13779500" cy="74041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Java virtual machine"/>
          <p:cNvSpPr txBox="1"/>
          <p:nvPr>
            <p:ph type="title"/>
          </p:nvPr>
        </p:nvSpPr>
        <p:spPr>
          <a:xfrm>
            <a:off x="3155846" y="1700805"/>
            <a:ext cx="18072307" cy="1720205"/>
          </a:xfrm>
          <a:prstGeom prst="rect">
            <a:avLst/>
          </a:prstGeom>
        </p:spPr>
        <p:txBody>
          <a:bodyPr/>
          <a:lstStyle/>
          <a:p>
            <a:pPr/>
            <a:r>
              <a:t>Java virtual machine</a:t>
            </a:r>
          </a:p>
        </p:txBody>
      </p:sp>
      <p:sp>
        <p:nvSpPr>
          <p:cNvPr id="237" name="Se trata de una plataforma dependiente del sistema operativo y el hardware que interpreta y ejecuta el código del usuario"/>
          <p:cNvSpPr txBox="1"/>
          <p:nvPr>
            <p:ph type="body" sz="quarter" idx="1"/>
          </p:nvPr>
        </p:nvSpPr>
        <p:spPr>
          <a:xfrm>
            <a:off x="2764757" y="11605360"/>
            <a:ext cx="18854487" cy="1849311"/>
          </a:xfrm>
          <a:prstGeom prst="rect">
            <a:avLst/>
          </a:prstGeom>
        </p:spPr>
        <p:txBody>
          <a:bodyPr/>
          <a:lstStyle/>
          <a:p>
            <a:pPr/>
            <a:r>
              <a:t>Se trata de una plataforma dependiente del sistema operativo y el hardware que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interpreta</a:t>
            </a:r>
            <a:r>
              <a:t> y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ejecuta</a:t>
            </a:r>
            <a:r>
              <a:t> el código del usuario</a:t>
            </a:r>
          </a:p>
        </p:txBody>
      </p:sp>
      <p:pic>
        <p:nvPicPr>
          <p:cNvPr id="238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2000" y="3969885"/>
            <a:ext cx="20320000" cy="70866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9100" y="2238722"/>
            <a:ext cx="18465800" cy="10883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JDK y JRE"/>
          <p:cNvSpPr txBox="1"/>
          <p:nvPr>
            <p:ph type="title"/>
          </p:nvPr>
        </p:nvSpPr>
        <p:spPr>
          <a:xfrm>
            <a:off x="849698" y="6734326"/>
            <a:ext cx="8286751" cy="1637296"/>
          </a:xfrm>
          <a:prstGeom prst="rect">
            <a:avLst/>
          </a:prstGeom>
        </p:spPr>
        <p:txBody>
          <a:bodyPr/>
          <a:lstStyle/>
          <a:p>
            <a:pPr/>
            <a:r>
              <a:t>JDK y JRE</a:t>
            </a:r>
          </a:p>
        </p:txBody>
      </p:sp>
      <p:pic>
        <p:nvPicPr>
          <p:cNvPr id="245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81315" y="2998896"/>
            <a:ext cx="12579565" cy="910815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ódulo de programación orientada a objetos"/>
          <p:cNvSpPr txBox="1"/>
          <p:nvPr>
            <p:ph type="title"/>
          </p:nvPr>
        </p:nvSpPr>
        <p:spPr>
          <a:xfrm>
            <a:off x="3330078" y="10223500"/>
            <a:ext cx="17967326" cy="1803797"/>
          </a:xfrm>
          <a:prstGeom prst="rect">
            <a:avLst/>
          </a:prstGeom>
        </p:spPr>
        <p:txBody>
          <a:bodyPr/>
          <a:lstStyle>
            <a:lvl1pPr defTabSz="468272">
              <a:defRPr sz="5700"/>
            </a:lvl1pPr>
          </a:lstStyle>
          <a:p>
            <a:pPr/>
            <a:r>
              <a:t>Módulo de programación orientada a objetos</a:t>
            </a:r>
          </a:p>
        </p:txBody>
      </p:sp>
      <p:sp>
        <p:nvSpPr>
          <p:cNvPr id="171" name="Introducción al lenguaje de programación Java"/>
          <p:cNvSpPr txBox="1"/>
          <p:nvPr>
            <p:ph type="body" sz="quarter" idx="1"/>
          </p:nvPr>
        </p:nvSpPr>
        <p:spPr>
          <a:xfrm>
            <a:off x="4833937" y="11773296"/>
            <a:ext cx="14716126" cy="1589486"/>
          </a:xfrm>
          <a:prstGeom prst="rect">
            <a:avLst/>
          </a:prstGeom>
        </p:spPr>
        <p:txBody>
          <a:bodyPr/>
          <a:lstStyle/>
          <a:p>
            <a:pPr/>
            <a:r>
              <a:t>Introducción al lenguaje de programación Java</a:t>
            </a:r>
          </a:p>
        </p:txBody>
      </p:sp>
      <p:pic>
        <p:nvPicPr>
          <p:cNvPr id="172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91400" y="2655405"/>
            <a:ext cx="9601200" cy="70231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aracterístic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características</a:t>
            </a:r>
          </a:p>
        </p:txBody>
      </p:sp>
      <p:sp>
        <p:nvSpPr>
          <p:cNvPr id="248" name="Orientado a objetos  Es un lenguaje creado originalmente para trabajar con objetos. De hecho, todo lo que hay en Java son objeto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Orientado a objetos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Es un lenguaje creado originalmente para trabajar con objetos. De hecho, todo lo que hay en Java son objetos. 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Independiente de la plataforma</a:t>
            </a:r>
            <a:r>
              <a:t> </a:t>
            </a:r>
            <a:br/>
            <a:r>
              <a:t>Existen máquinas virtuales para diversas plataformas de hardware.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Compilado e Interpretado</a:t>
            </a:r>
            <a:r>
              <a:t> </a:t>
            </a:r>
            <a:br/>
            <a:r>
              <a:t>Todo programa ha de compilarse y el código que se genera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bytecode</a:t>
            </a:r>
            <a:r>
              <a:t> es interpretado por una máquina virtual.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Robusto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Su diseño contempla el manejo de errores a través del mecanismo de Excepciones.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Gestiona la memoria automáticamente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La JVM gestiona la memoria dinámicamente y existe un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recolector de basura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aracterístic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Características</a:t>
            </a:r>
          </a:p>
        </p:txBody>
      </p:sp>
      <p:sp>
        <p:nvSpPr>
          <p:cNvPr id="251" name="No permite el uso de técnicas de programación inadecuadas  Para crear un programa es necesario aplicar correctamente el paradigma de objeto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No permite el uso de técnicas de programación inadecuadas</a:t>
            </a:r>
            <a:r>
              <a:t> </a:t>
            </a:r>
            <a:br/>
            <a:r>
              <a:t>Para crear un programa es necesario aplicar correctamente el paradigma de objetos.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Multihilos</a:t>
            </a:r>
            <a:r>
              <a:t> </a:t>
            </a:r>
            <a:br/>
            <a:r>
              <a:t>Soporta la creación de partes de código que podrán ser ejecutadas de forma paralela y comunicarse entre sí.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Cliente-servidor</a:t>
            </a:r>
            <a:r>
              <a:t> </a:t>
            </a:r>
            <a:br/>
            <a:r>
              <a:t>Java permite la creación de aplicaciones que pueden funcionar tanto como clientes como servidores.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Mecanismos de seguridad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Posee un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gestor de seguridad</a:t>
            </a:r>
            <a:r>
              <a:t> con el que puede restringir el acceso a los recursos del sistema y la JVM funciona como un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sandbox</a:t>
            </a:r>
            <a:r>
              <a:t>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Herramientas de documentación</a:t>
            </a:r>
            <a:r>
              <a:t> </a:t>
            </a:r>
            <a:br/>
            <a:r>
              <a:t>Creación automática de documentación asociada al código mediante la herramienta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Javadoc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INTAX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SINTAXIS</a:t>
            </a:r>
          </a:p>
        </p:txBody>
      </p:sp>
      <p:sp>
        <p:nvSpPr>
          <p:cNvPr id="254" name="La extensión de los archivos fuente es .java codificados en Unicode para soporte a múltiples idiomas…"/>
          <p:cNvSpPr txBox="1"/>
          <p:nvPr>
            <p:ph type="body" idx="1"/>
          </p:nvPr>
        </p:nvSpPr>
        <p:spPr>
          <a:xfrm>
            <a:off x="3993238" y="4347765"/>
            <a:ext cx="16397525" cy="8858251"/>
          </a:xfrm>
          <a:prstGeom prst="rect">
            <a:avLst/>
          </a:prstGeom>
        </p:spPr>
        <p:txBody>
          <a:bodyPr/>
          <a:lstStyle/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La extensión de los archivos fuente es .java codificados en Unicode para soporte a múltiples idiomas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Hay diferencia entre MAYÚSCULAS y minúsculas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Cada línea de código debe terminar con un; (punto y coma)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Una instrucción puede abarcar </a:t>
            </a:r>
            <a:br/>
            <a:r>
              <a:t>                                            más de una línea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Cada bloque de código comienza con llave que abre y termina con llave que cierra</a:t>
            </a:r>
          </a:p>
        </p:txBody>
      </p:sp>
      <p:sp>
        <p:nvSpPr>
          <p:cNvPr id="255" name="{"/>
          <p:cNvSpPr txBox="1"/>
          <p:nvPr/>
        </p:nvSpPr>
        <p:spPr>
          <a:xfrm>
            <a:off x="301231" y="2801435"/>
            <a:ext cx="3116016" cy="1025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0000"/>
            </a:lvl1pPr>
          </a:lstStyle>
          <a:p>
            <a:pPr/>
            <a:r>
              <a:t>{</a:t>
            </a:r>
          </a:p>
        </p:txBody>
      </p:sp>
      <p:sp>
        <p:nvSpPr>
          <p:cNvPr id="256" name="}"/>
          <p:cNvSpPr txBox="1"/>
          <p:nvPr/>
        </p:nvSpPr>
        <p:spPr>
          <a:xfrm>
            <a:off x="20966754" y="2801435"/>
            <a:ext cx="3116015" cy="1025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0000"/>
            </a:lvl1pPr>
          </a:lstStyle>
          <a:p>
            <a:pPr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Estilo del código"/>
          <p:cNvSpPr txBox="1"/>
          <p:nvPr>
            <p:ph type="title"/>
          </p:nvPr>
        </p:nvSpPr>
        <p:spPr>
          <a:xfrm>
            <a:off x="4833937" y="11747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Estilo del código</a:t>
            </a:r>
          </a:p>
        </p:txBody>
      </p:sp>
      <p:pic>
        <p:nvPicPr>
          <p:cNvPr id="259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4099" y="2171812"/>
            <a:ext cx="14995802" cy="937237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1" name="Tabla"/>
          <p:cNvGraphicFramePr/>
          <p:nvPr/>
        </p:nvGraphicFramePr>
        <p:xfrm>
          <a:off x="3166742" y="4219613"/>
          <a:ext cx="18060041" cy="8496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863800"/>
                <a:gridCol w="2771673"/>
                <a:gridCol w="3790652"/>
                <a:gridCol w="8624389"/>
              </a:tblGrid>
              <a:tr h="542925"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Declaración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Booleano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boolean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true - false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Define una bandera que puede tomar dos posibles valores: true o false.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Byte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byte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[-128 .. 127]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del número de menor rango con signo.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 pequeño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short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[-32,768 .. 32,767]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cuyo rango es pequeño.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[-2</a:t>
                      </a:r>
                      <a:r>
                        <a:rPr baseline="31999"/>
                        <a:t>31</a:t>
                      </a:r>
                      <a:r>
                        <a:t> .. 2</a:t>
                      </a:r>
                      <a:r>
                        <a:rPr baseline="31999"/>
                        <a:t>31</a:t>
                      </a:r>
                      <a:r>
                        <a:t>-1]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estándar.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 largo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[-2</a:t>
                      </a:r>
                      <a:r>
                        <a:rPr baseline="31999"/>
                        <a:t>63</a:t>
                      </a:r>
                      <a:r>
                        <a:t> .. 2</a:t>
                      </a:r>
                      <a:r>
                        <a:rPr baseline="31999"/>
                        <a:t>63</a:t>
                      </a:r>
                      <a:r>
                        <a:t>-1]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de rango ampliado.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59448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Real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float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[±3,4·10</a:t>
                      </a:r>
                      <a:r>
                        <a:rPr baseline="31999"/>
                        <a:t>-38</a:t>
                      </a:r>
                      <a:r>
                        <a:t> .. ±3,4·10</a:t>
                      </a:r>
                      <a:r>
                        <a:rPr baseline="31999"/>
                        <a:t>38</a:t>
                      </a:r>
                      <a:r>
                        <a:t>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real estándar. La precisión se amplía con números más próximos a 0 y disminuye cuanto más se aleja del mismo.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Real largo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double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[±1,7·10</a:t>
                      </a:r>
                      <a:r>
                        <a:rPr baseline="31999"/>
                        <a:t>-308</a:t>
                      </a:r>
                      <a:r>
                        <a:t> .. ±1,7·10</a:t>
                      </a:r>
                      <a:r>
                        <a:rPr baseline="31999"/>
                        <a:t>308</a:t>
                      </a:r>
                      <a:r>
                        <a:t>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real de mayor precisión. Double tiene el mismo efecto con la precisión que float.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Carácter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char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['\u0000' .. '\uffff'] o [0 .. 65.535]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Carácter o símbolo. Para componer una cadena es preciso usar la clase </a:t>
                      </a:r>
                      <a:r>
                        <a:rPr b="1"/>
                        <a:t>String</a:t>
                      </a:r>
                      <a:r>
                        <a:t>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62" name="tipos de dato primitivos"/>
          <p:cNvSpPr txBox="1"/>
          <p:nvPr/>
        </p:nvSpPr>
        <p:spPr>
          <a:xfrm>
            <a:off x="4403055" y="1888052"/>
            <a:ext cx="1557789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tipos de dato primitivos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Manejo de Excepcion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Manejo de Excepciones</a:t>
            </a:r>
          </a:p>
        </p:txBody>
      </p:sp>
      <p:sp>
        <p:nvSpPr>
          <p:cNvPr id="265" name="Es cierto tipo de error o una condición anormal que se ha producido durante la ejecución de un programa. Algunas excepciones son fatales y provocan el fin de la ejecución del programa."/>
          <p:cNvSpPr txBox="1"/>
          <p:nvPr>
            <p:ph type="body" idx="1"/>
          </p:nvPr>
        </p:nvSpPr>
        <p:spPr>
          <a:xfrm>
            <a:off x="3580969" y="6914502"/>
            <a:ext cx="18346745" cy="885825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t>Es cierto tipo de error o una condición anormal que se ha producido durante la ejecución de un programa. Algunas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excepciones </a:t>
            </a:r>
            <a:r>
              <a:t>son fatales y provocan el fin de la ejecución del programa. </a:t>
            </a:r>
          </a:p>
        </p:txBody>
      </p:sp>
      <p:pic>
        <p:nvPicPr>
          <p:cNvPr id="266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3238" y="4330785"/>
            <a:ext cx="14077524" cy="5054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Rectángulo"/>
          <p:cNvSpPr/>
          <p:nvPr/>
        </p:nvSpPr>
        <p:spPr>
          <a:xfrm>
            <a:off x="-70634" y="4234250"/>
            <a:ext cx="24525268" cy="94534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LA API de java"/>
          <p:cNvSpPr txBox="1"/>
          <p:nvPr>
            <p:ph type="title"/>
          </p:nvPr>
        </p:nvSpPr>
        <p:spPr>
          <a:xfrm>
            <a:off x="4833937" y="2035342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LA API de java</a:t>
            </a:r>
          </a:p>
        </p:txBody>
      </p:sp>
      <p:pic>
        <p:nvPicPr>
          <p:cNvPr id="27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rcRect l="2583" t="1108" r="2583" b="41795"/>
          <a:stretch>
            <a:fillRect/>
          </a:stretch>
        </p:blipFill>
        <p:spPr>
          <a:xfrm>
            <a:off x="1979837" y="4509095"/>
            <a:ext cx="10264144" cy="9041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rcRect l="2365" t="57790" r="2365" b="1157"/>
          <a:stretch>
            <a:fillRect/>
          </a:stretch>
        </p:blipFill>
        <p:spPr>
          <a:xfrm>
            <a:off x="14027548" y="4486076"/>
            <a:ext cx="10586626" cy="66741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10970" y="3454400"/>
            <a:ext cx="9550401" cy="82042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  <p:sp>
        <p:nvSpPr>
          <p:cNvPr id="274" name="Javadoc"/>
          <p:cNvSpPr txBox="1"/>
          <p:nvPr/>
        </p:nvSpPr>
        <p:spPr>
          <a:xfrm>
            <a:off x="4015972" y="4119402"/>
            <a:ext cx="557416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Javadoc</a:t>
            </a:r>
          </a:p>
        </p:txBody>
      </p:sp>
      <p:sp>
        <p:nvSpPr>
          <p:cNvPr id="275" name="Es una utilidad de Oracle para la generación de documentación en formato de página web a partir de código fuente Java, es el estándar para documentar clases de Java."/>
          <p:cNvSpPr txBox="1"/>
          <p:nvPr/>
        </p:nvSpPr>
        <p:spPr>
          <a:xfrm>
            <a:off x="2323250" y="6670231"/>
            <a:ext cx="9420301" cy="3889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spcBef>
                <a:spcPts val="5300"/>
              </a:spcBef>
              <a:defRPr sz="5200"/>
            </a:lvl1pPr>
          </a:lstStyle>
          <a:p>
            <a:pPr/>
            <a:r>
              <a:t>Es una utilidad de Oracle para la generación de documentación en formato de página web a partir de código fuente Java, es el estándar para documentar clases de Java.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5400" y="3240992"/>
            <a:ext cx="14173200" cy="100838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  <p:sp>
        <p:nvSpPr>
          <p:cNvPr id="278" name="manos a la obra"/>
          <p:cNvSpPr txBox="1"/>
          <p:nvPr/>
        </p:nvSpPr>
        <p:spPr>
          <a:xfrm>
            <a:off x="6601060" y="1528762"/>
            <a:ext cx="1118188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manos a la obra</a:t>
            </a:r>
          </a:p>
        </p:txBody>
      </p:sp>
      <p:sp>
        <p:nvSpPr>
          <p:cNvPr id="279" name=";"/>
          <p:cNvSpPr txBox="1"/>
          <p:nvPr/>
        </p:nvSpPr>
        <p:spPr>
          <a:xfrm>
            <a:off x="19574468" y="7696617"/>
            <a:ext cx="1688506" cy="6022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sz="40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80" name=";"/>
          <p:cNvSpPr txBox="1"/>
          <p:nvPr/>
        </p:nvSpPr>
        <p:spPr>
          <a:xfrm>
            <a:off x="12185091" y="6551612"/>
            <a:ext cx="267818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– Wordpress.org"/>
          <p:cNvSpPr txBox="1"/>
          <p:nvPr>
            <p:ph type="body" idx="13"/>
          </p:nvPr>
        </p:nvSpPr>
        <p:spPr>
          <a:xfrm>
            <a:off x="4833937" y="8255000"/>
            <a:ext cx="14716126" cy="714375"/>
          </a:xfrm>
          <a:prstGeom prst="rect">
            <a:avLst/>
          </a:prstGeom>
        </p:spPr>
        <p:txBody>
          <a:bodyPr/>
          <a:lstStyle/>
          <a:p>
            <a:pPr/>
            <a:r>
              <a:t>– Wordpress.org</a:t>
            </a:r>
          </a:p>
        </p:txBody>
      </p:sp>
      <p:sp>
        <p:nvSpPr>
          <p:cNvPr id="175" name="“CODE IS POETRY”"/>
          <p:cNvSpPr txBox="1"/>
          <p:nvPr>
            <p:ph type="body" idx="14"/>
          </p:nvPr>
        </p:nvSpPr>
        <p:spPr>
          <a:xfrm>
            <a:off x="4833937" y="6062662"/>
            <a:ext cx="14716126" cy="1590676"/>
          </a:xfrm>
          <a:prstGeom prst="rect">
            <a:avLst/>
          </a:prstGeom>
        </p:spPr>
        <p:txBody>
          <a:bodyPr/>
          <a:lstStyle>
            <a:lvl1pPr>
              <a:defRPr cap="all" sz="10000"/>
            </a:lvl1pPr>
          </a:lstStyle>
          <a:p>
            <a:pPr/>
            <a:r>
              <a:t>“CODE IS POETRY”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os lenguajes de programación son todos los símbolos, caracteres y reglas de uso que permiten a las personas &quot;comunicarse&quot; con las computadoras"/>
          <p:cNvSpPr txBox="1"/>
          <p:nvPr>
            <p:ph type="body" sz="quarter" idx="1"/>
          </p:nvPr>
        </p:nvSpPr>
        <p:spPr>
          <a:xfrm>
            <a:off x="4833937" y="11544696"/>
            <a:ext cx="14716126" cy="1589486"/>
          </a:xfrm>
          <a:prstGeom prst="rect">
            <a:avLst/>
          </a:prstGeom>
        </p:spPr>
        <p:txBody>
          <a:bodyPr/>
          <a:lstStyle/>
          <a:p>
            <a:pPr defTabSz="468272">
              <a:lnSpc>
                <a:spcPct val="120000"/>
              </a:lnSpc>
              <a:spcBef>
                <a:spcPts val="3600"/>
              </a:spcBef>
              <a:defRPr sz="3648"/>
            </a:pPr>
            <a:r>
              <a:t>Los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 lenguajes de programación</a:t>
            </a:r>
            <a:r>
              <a:t> son todos los símbolos, caracteres y reglas de uso que permiten a las personas "comunicarse" con las computadoras</a:t>
            </a:r>
          </a:p>
        </p:txBody>
      </p:sp>
      <p:pic>
        <p:nvPicPr>
          <p:cNvPr id="178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1758" y="2841385"/>
            <a:ext cx="18360484" cy="803323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Y hay muchos…"/>
          <p:cNvSpPr txBox="1"/>
          <p:nvPr/>
        </p:nvSpPr>
        <p:spPr>
          <a:xfrm>
            <a:off x="10048292" y="6424612"/>
            <a:ext cx="4287416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Y hay muchos…</a:t>
            </a:r>
          </a:p>
        </p:txBody>
      </p:sp>
      <p:pic>
        <p:nvPicPr>
          <p:cNvPr id="18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2850" y="4832350"/>
            <a:ext cx="3213100" cy="3390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27750" y="9277350"/>
            <a:ext cx="3594100" cy="2984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n" descr="Imagen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230850" y="3956050"/>
            <a:ext cx="4140200" cy="275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agen" descr="Imagen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024100" y="5854943"/>
            <a:ext cx="7788275" cy="47622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n" descr="Imagen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261350" y="2422573"/>
            <a:ext cx="2832100" cy="2971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n" descr="Imagen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715750" y="9029700"/>
            <a:ext cx="4102100" cy="3022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n" descr="Imagen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39850" y="8324850"/>
            <a:ext cx="3314700" cy="382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n" descr="Imagen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566650" y="2784523"/>
            <a:ext cx="3644900" cy="224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n" descr="Imagen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9030950" y="9834466"/>
            <a:ext cx="3098800" cy="309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n" descr="Imagen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035050" y="1797050"/>
            <a:ext cx="3568700" cy="356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lasificació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Clasificación</a:t>
            </a:r>
          </a:p>
        </p:txBody>
      </p:sp>
      <p:sp>
        <p:nvSpPr>
          <p:cNvPr id="193" name="Según el Nivel de Abstracción del Procesado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Según el Nivel de Abstracción del Procesador</a:t>
            </a:r>
          </a:p>
          <a:p>
            <a:pPr/>
            <a:r>
              <a:t>Según el Paradigma de Programación</a:t>
            </a:r>
          </a:p>
          <a:p>
            <a:pPr/>
            <a:r>
              <a:t>Según la Forma de Ejecución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egún el nivel de abstracción"/>
          <p:cNvSpPr txBox="1"/>
          <p:nvPr>
            <p:ph type="title"/>
          </p:nvPr>
        </p:nvSpPr>
        <p:spPr>
          <a:xfrm>
            <a:off x="1237853" y="1400968"/>
            <a:ext cx="21908294" cy="3429001"/>
          </a:xfrm>
          <a:prstGeom prst="rect">
            <a:avLst/>
          </a:prstGeom>
        </p:spPr>
        <p:txBody>
          <a:bodyPr/>
          <a:lstStyle/>
          <a:p>
            <a:pPr/>
            <a:r>
              <a:t>Según el nivel de abstracción</a:t>
            </a:r>
          </a:p>
        </p:txBody>
      </p:sp>
      <p:sp>
        <p:nvSpPr>
          <p:cNvPr id="196" name="Alto Nivel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Alto Nivel</a:t>
            </a:r>
          </a:p>
          <a:p>
            <a:pPr/>
            <a:r>
              <a:t>Medio Nivel</a:t>
            </a:r>
          </a:p>
          <a:p>
            <a:pPr/>
            <a:r>
              <a:t>Bajo Nivel</a:t>
            </a:r>
          </a:p>
        </p:txBody>
      </p:sp>
      <p:pic>
        <p:nvPicPr>
          <p:cNvPr id="197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36200" y="4905542"/>
            <a:ext cx="12904493" cy="774269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aradigmas de Programación"/>
          <p:cNvSpPr txBox="1"/>
          <p:nvPr>
            <p:ph type="title"/>
          </p:nvPr>
        </p:nvSpPr>
        <p:spPr>
          <a:xfrm>
            <a:off x="856853" y="1400968"/>
            <a:ext cx="22670294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Paradigmas de Programación</a:t>
            </a:r>
          </a:p>
        </p:txBody>
      </p:sp>
      <p:sp>
        <p:nvSpPr>
          <p:cNvPr id="200" name="Imperativo…"/>
          <p:cNvSpPr txBox="1"/>
          <p:nvPr>
            <p:ph type="body" idx="1"/>
          </p:nvPr>
        </p:nvSpPr>
        <p:spPr>
          <a:xfrm>
            <a:off x="13352462" y="4454878"/>
            <a:ext cx="17287876" cy="8085139"/>
          </a:xfrm>
          <a:prstGeom prst="rect">
            <a:avLst/>
          </a:prstGeom>
        </p:spPr>
        <p:txBody>
          <a:bodyPr/>
          <a:lstStyle/>
          <a:p>
            <a:pPr marL="543339" indent="-543339" defTabSz="616148">
              <a:spcBef>
                <a:spcPts val="4800"/>
              </a:spcBef>
              <a:defRPr sz="4800"/>
            </a:pPr>
            <a:r>
              <a:t>Imperativo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Declarativo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Estructurado</a:t>
            </a:r>
          </a:p>
          <a:p>
            <a:pPr marL="543339" indent="-543339" defTabSz="616148">
              <a:spcBef>
                <a:spcPts val="4800"/>
              </a:spcBef>
              <a:defRPr b="1" sz="4800">
                <a:latin typeface="Gill Sans"/>
                <a:ea typeface="Gill Sans"/>
                <a:cs typeface="Gill Sans"/>
                <a:sym typeface="Gill Sans"/>
              </a:defRPr>
            </a:pPr>
            <a:r>
              <a:t>Orientado a Objetos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Funcional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Lógico</a:t>
            </a:r>
          </a:p>
        </p:txBody>
      </p:sp>
      <p:pic>
        <p:nvPicPr>
          <p:cNvPr id="20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12635" y="4241800"/>
            <a:ext cx="9142214" cy="851129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ángulo"/>
          <p:cNvSpPr/>
          <p:nvPr/>
        </p:nvSpPr>
        <p:spPr>
          <a:xfrm>
            <a:off x="-1885423" y="1388666"/>
            <a:ext cx="13382755" cy="126166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4" name="paradigma imperativo"/>
          <p:cNvSpPr txBox="1"/>
          <p:nvPr>
            <p:ph type="title"/>
          </p:nvPr>
        </p:nvSpPr>
        <p:spPr>
          <a:xfrm>
            <a:off x="12091357" y="2842251"/>
            <a:ext cx="11431094" cy="1938358"/>
          </a:xfrm>
          <a:prstGeom prst="rect">
            <a:avLst/>
          </a:prstGeom>
        </p:spPr>
        <p:txBody>
          <a:bodyPr/>
          <a:lstStyle>
            <a:lvl1pPr defTabSz="657225">
              <a:defRPr sz="8000"/>
            </a:lvl1pPr>
          </a:lstStyle>
          <a:p>
            <a:pPr/>
            <a:r>
              <a:t>paradigma imperativo</a:t>
            </a:r>
          </a:p>
        </p:txBody>
      </p:sp>
      <p:sp>
        <p:nvSpPr>
          <p:cNvPr id="205" name="Describe la programación como una secuencia de instrucciones o comandos que cambian el estado de un programa. El código máquina en general está basado en el paradigma imperativo."/>
          <p:cNvSpPr txBox="1"/>
          <p:nvPr>
            <p:ph type="body" sz="half" idx="1"/>
          </p:nvPr>
        </p:nvSpPr>
        <p:spPr>
          <a:xfrm>
            <a:off x="12821211" y="4770618"/>
            <a:ext cx="10199986" cy="72843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Describe la programación como una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secuencia de instrucciones o comandos</a:t>
            </a:r>
            <a:r>
              <a:t> que cambian el estado de un programa. El código máquina en general está basado en el paradigma imperativo. </a:t>
            </a:r>
          </a:p>
        </p:txBody>
      </p:sp>
      <p:pic>
        <p:nvPicPr>
          <p:cNvPr id="206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4436" y="2116329"/>
            <a:ext cx="8286751" cy="11135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